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56" r:id="rId2"/>
    <p:sldId id="257" r:id="rId3"/>
    <p:sldId id="267" r:id="rId4"/>
    <p:sldId id="268" r:id="rId5"/>
    <p:sldId id="266" r:id="rId6"/>
    <p:sldId id="264" r:id="rId7"/>
    <p:sldId id="259" r:id="rId8"/>
    <p:sldId id="260" r:id="rId9"/>
    <p:sldId id="262" r:id="rId10"/>
    <p:sldId id="263" r:id="rId11"/>
  </p:sldIdLst>
  <p:sldSz cx="9144000" cy="6858000" type="screen4x3"/>
  <p:notesSz cx="6648450" cy="97742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74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92" d="100"/>
          <a:sy n="92" d="100"/>
        </p:scale>
        <p:origin x="60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1E7E7-2BEB-465E-9900-16225DB298D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E1CF6F-414C-4B75-A614-27B1B1A88348}">
      <dgm:prSet/>
      <dgm:spPr/>
      <dgm:t>
        <a:bodyPr/>
        <a:lstStyle/>
        <a:p>
          <a:pPr rtl="0"/>
          <a:r>
            <a:rPr lang="ru-RU" dirty="0"/>
            <a:t>Благодарим за внимание!</a:t>
          </a:r>
        </a:p>
      </dgm:t>
    </dgm:pt>
    <dgm:pt modelId="{52B3C76C-8436-4F29-8CB5-54D6F01C532F}" type="parTrans" cxnId="{D9C9F61C-BC40-4D87-8045-31AA6229288E}">
      <dgm:prSet/>
      <dgm:spPr/>
      <dgm:t>
        <a:bodyPr/>
        <a:lstStyle/>
        <a:p>
          <a:endParaRPr lang="ru-RU"/>
        </a:p>
      </dgm:t>
    </dgm:pt>
    <dgm:pt modelId="{60E11DC4-750C-49C1-9913-238EE8A3C5A9}" type="sibTrans" cxnId="{D9C9F61C-BC40-4D87-8045-31AA6229288E}">
      <dgm:prSet/>
      <dgm:spPr/>
      <dgm:t>
        <a:bodyPr/>
        <a:lstStyle/>
        <a:p>
          <a:endParaRPr lang="ru-RU"/>
        </a:p>
      </dgm:t>
    </dgm:pt>
    <dgm:pt modelId="{62737089-2377-4512-9443-95169873050D}" type="pres">
      <dgm:prSet presAssocID="{C831E7E7-2BEB-465E-9900-16225DB298DF}" presName="cycle" presStyleCnt="0">
        <dgm:presLayoutVars>
          <dgm:dir/>
          <dgm:resizeHandles val="exact"/>
        </dgm:presLayoutVars>
      </dgm:prSet>
      <dgm:spPr/>
    </dgm:pt>
    <dgm:pt modelId="{66C7CD2A-1475-465F-BE1B-EBDB7EB83D2D}" type="pres">
      <dgm:prSet presAssocID="{20E1CF6F-414C-4B75-A614-27B1B1A88348}" presName="node" presStyleLbl="node1" presStyleIdx="0" presStyleCnt="1" custScaleX="387025" custScaleY="100045">
        <dgm:presLayoutVars>
          <dgm:bulletEnabled val="1"/>
        </dgm:presLayoutVars>
      </dgm:prSet>
      <dgm:spPr/>
    </dgm:pt>
  </dgm:ptLst>
  <dgm:cxnLst>
    <dgm:cxn modelId="{D9C9F61C-BC40-4D87-8045-31AA6229288E}" srcId="{C831E7E7-2BEB-465E-9900-16225DB298DF}" destId="{20E1CF6F-414C-4B75-A614-27B1B1A88348}" srcOrd="0" destOrd="0" parTransId="{52B3C76C-8436-4F29-8CB5-54D6F01C532F}" sibTransId="{60E11DC4-750C-49C1-9913-238EE8A3C5A9}"/>
    <dgm:cxn modelId="{6916C085-709E-4643-9327-03965579600E}" type="presOf" srcId="{20E1CF6F-414C-4B75-A614-27B1B1A88348}" destId="{66C7CD2A-1475-465F-BE1B-EBDB7EB83D2D}" srcOrd="0" destOrd="0" presId="urn:microsoft.com/office/officeart/2005/8/layout/cycle2"/>
    <dgm:cxn modelId="{2A9920C9-6B18-4F5B-9A19-8D42F4ED88FC}" type="presOf" srcId="{C831E7E7-2BEB-465E-9900-16225DB298DF}" destId="{62737089-2377-4512-9443-95169873050D}" srcOrd="0" destOrd="0" presId="urn:microsoft.com/office/officeart/2005/8/layout/cycle2"/>
    <dgm:cxn modelId="{35E9F305-D656-4C33-8934-4F19D0CC3A21}" type="presParOf" srcId="{62737089-2377-4512-9443-95169873050D}" destId="{66C7CD2A-1475-465F-BE1B-EBDB7EB83D2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7CD2A-1475-465F-BE1B-EBDB7EB83D2D}">
      <dsp:nvSpPr>
        <dsp:cNvPr id="0" name=""/>
        <dsp:cNvSpPr/>
      </dsp:nvSpPr>
      <dsp:spPr>
        <a:xfrm>
          <a:off x="71438" y="1"/>
          <a:ext cx="6072229" cy="15696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Благодарим за внимание!</a:t>
          </a:r>
        </a:p>
      </dsp:txBody>
      <dsp:txXfrm>
        <a:off x="960695" y="229872"/>
        <a:ext cx="4293715" cy="1109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5917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178A3-4E84-46F0-9C43-76F96A98FEDC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845" y="4642763"/>
            <a:ext cx="5318760" cy="439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5917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D6E68-08AD-41AB-A1A8-36D453F4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D6E68-08AD-41AB-A1A8-36D453F4D1E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belintelmed.com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857364"/>
            <a:ext cx="7772400" cy="2071702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3600" dirty="0">
                <a:solidFill>
                  <a:srgbClr val="0070C0"/>
                </a:solidFill>
              </a:rPr>
              <a:t>Программный комплекс «Удалённый доступ, сбор и анализ спирограмм» - «МАС ЭКСПОРТ»</a:t>
            </a:r>
          </a:p>
        </p:txBody>
      </p:sp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82029" y="5261059"/>
            <a:ext cx="6361971" cy="1596941"/>
          </a:xfrm>
          <a:prstGeom prst="rect">
            <a:avLst/>
          </a:prstGeom>
        </p:spPr>
      </p:pic>
      <p:pic>
        <p:nvPicPr>
          <p:cNvPr id="6" name="Рисунок 5" descr="МАС2-ПК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0"/>
            <a:ext cx="1908671" cy="1059043"/>
          </a:xfrm>
          <a:prstGeom prst="rect">
            <a:avLst/>
          </a:prstGeom>
        </p:spPr>
      </p:pic>
      <p:pic>
        <p:nvPicPr>
          <p:cNvPr id="7" name="Рисунок 6" descr="МАС2-ПКм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72396" y="857232"/>
            <a:ext cx="1298375" cy="1343249"/>
          </a:xfrm>
          <a:prstGeom prst="rect">
            <a:avLst/>
          </a:prstGeom>
        </p:spPr>
      </p:pic>
      <p:pic>
        <p:nvPicPr>
          <p:cNvPr id="8" name="Рисунок 7" descr="МАС2-БМ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643570" y="357166"/>
            <a:ext cx="1902020" cy="1253861"/>
          </a:xfrm>
          <a:prstGeom prst="rect">
            <a:avLst/>
          </a:prstGeom>
        </p:spPr>
      </p:pic>
      <p:pic>
        <p:nvPicPr>
          <p:cNvPr id="9" name="Рисунок 8" descr="МАС2-Б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28794" y="428604"/>
            <a:ext cx="1974287" cy="1143008"/>
          </a:xfrm>
          <a:prstGeom prst="rect">
            <a:avLst/>
          </a:prstGeom>
        </p:spPr>
      </p:pic>
      <p:pic>
        <p:nvPicPr>
          <p:cNvPr id="10" name="Рисунок 9" descr="МАС2-С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000108"/>
            <a:ext cx="2080861" cy="1143008"/>
          </a:xfrm>
          <a:prstGeom prst="rect">
            <a:avLst/>
          </a:prstGeom>
        </p:spPr>
      </p:pic>
      <p:sp>
        <p:nvSpPr>
          <p:cNvPr id="5" name="Заголовок 4"/>
          <p:cNvSpPr txBox="1">
            <a:spLocks/>
          </p:cNvSpPr>
          <p:nvPr/>
        </p:nvSpPr>
        <p:spPr>
          <a:xfrm>
            <a:off x="652403" y="4509120"/>
            <a:ext cx="8229600" cy="108266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Спирометры ООО «Белинтелмед» разработаны в соответствии с российскими рекомендациями </a:t>
            </a:r>
            <a:b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«Спирометрия 2023» (ATS/ERS-2019</a:t>
            </a:r>
            <a:r>
              <a:rPr 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/</a:t>
            </a:r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2021).</a:t>
            </a:r>
            <a:b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br>
              <a:rPr lang="ru-RU" sz="2000"/>
            </a:b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571604" y="1785926"/>
          <a:ext cx="6215106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9124" y="5675110"/>
            <a:ext cx="4714876" cy="118288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71802" y="4071942"/>
            <a:ext cx="3645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Сайт: </a:t>
            </a:r>
            <a:r>
              <a:rPr lang="en-US" dirty="0">
                <a:hlinkClick r:id="rId8"/>
              </a:rPr>
              <a:t>https://belintelmed.com</a:t>
            </a:r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4500570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Тел.: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+7 999 333 26 10;  +375 44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516-61-80 </a:t>
            </a:r>
            <a:r>
              <a:rPr lang="ru-RU" dirty="0"/>
              <a:t> </a:t>
            </a:r>
          </a:p>
        </p:txBody>
      </p:sp>
      <p:pic>
        <p:nvPicPr>
          <p:cNvPr id="8" name="Рисунок 7"/>
          <p:cNvPicPr/>
          <p:nvPr/>
        </p:nvPicPr>
        <p:blipFill>
          <a:blip r:embed="rId9" cstate="print"/>
          <a:srcRect r="94804" b="35635"/>
          <a:stretch>
            <a:fillRect/>
          </a:stretch>
        </p:blipFill>
        <p:spPr bwMode="auto">
          <a:xfrm>
            <a:off x="6572264" y="4572008"/>
            <a:ext cx="504825" cy="2095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9550" y="116633"/>
            <a:ext cx="8732930" cy="61591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>
                <a:solidFill>
                  <a:srgbClr val="0070C0"/>
                </a:solidFill>
              </a:rPr>
              <a:t>Назначение комплекса «Удалённый доступ, сбор и анализ спирограмм» - «МАС ЭКСПОРТ»</a:t>
            </a:r>
          </a:p>
          <a:p>
            <a:pPr algn="ctr">
              <a:buNone/>
            </a:pPr>
            <a:endParaRPr lang="ru-RU" sz="2200" b="1" dirty="0">
              <a:solidFill>
                <a:srgbClr val="0070C0"/>
              </a:solidFill>
            </a:endParaRPr>
          </a:p>
          <a:p>
            <a:pPr algn="just"/>
            <a:r>
              <a:rPr lang="ru-RU" sz="2400" dirty="0"/>
              <a:t>Поставляется на электронном носителе, инсталлируется на сервере либо на локальном компьютере, выполняющем роль сервера. С одной стороны, обеспечивает приём спирометрических данных со спирометров МАС2 всех моделей, как автономных, так и компьютерных в сетевую базу данных (БД). </a:t>
            </a:r>
          </a:p>
          <a:p>
            <a:endParaRPr lang="ru-RU" sz="2000" dirty="0"/>
          </a:p>
        </p:txBody>
      </p:sp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  <p:pic>
        <p:nvPicPr>
          <p:cNvPr id="6" name="Содержимое 5" descr="Картинка для презентации удал. сбор и анализ спирограмм удал раб ПК, ПКм,Б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9550" y="4248167"/>
            <a:ext cx="4071965" cy="1609725"/>
          </a:xfrm>
          <a:prstGeom prst="rect">
            <a:avLst/>
          </a:prstGeom>
        </p:spPr>
      </p:pic>
      <p:pic>
        <p:nvPicPr>
          <p:cNvPr id="7" name="Рисунок 6" descr="Картинка для презентации удал. сбор и анализ спирограмм удал спирометры МАС2-С, МАС2-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99702" y="4186254"/>
            <a:ext cx="2495550" cy="1733550"/>
          </a:xfrm>
          <a:prstGeom prst="rect">
            <a:avLst/>
          </a:prstGeom>
        </p:spPr>
      </p:pic>
      <p:pic>
        <p:nvPicPr>
          <p:cNvPr id="8" name="Рисунок 7" descr="Картинка для презентации удал. сбор и анализ спирограмм Ethernet без стрелки сверху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61345" y="3829067"/>
            <a:ext cx="2138357" cy="20288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740409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С другой стороны, предоставляет доступ с локальных компьютеров – удалённых рабочих мест врача к данным спирометрических исследований, хранящихся в сетевой БД, для просмотра, анализа, интерпретации с возможностью сохранения электронных эпикризов – заключений врача.</a:t>
            </a:r>
          </a:p>
        </p:txBody>
      </p:sp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  <p:pic>
        <p:nvPicPr>
          <p:cNvPr id="7" name="Рисунок 6" descr="Картинка для презентации удал. сбор и анализ спирограмм - удал раб места враче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3357562"/>
            <a:ext cx="4629150" cy="1733550"/>
          </a:xfrm>
          <a:prstGeom prst="rect">
            <a:avLst/>
          </a:prstGeom>
        </p:spPr>
      </p:pic>
      <p:pic>
        <p:nvPicPr>
          <p:cNvPr id="8" name="Рисунок 7" descr="Картинка для презентации удал. сбор и анализ спирограмм Ethernet стрелка слев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2924175" cy="2019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3744416"/>
          </a:xfrm>
        </p:spPr>
        <p:txBody>
          <a:bodyPr>
            <a:normAutofit fontScale="40000" lnSpcReduction="20000"/>
          </a:bodyPr>
          <a:lstStyle/>
          <a:p>
            <a:r>
              <a:rPr lang="ru-RU" sz="6000" dirty="0"/>
              <a:t>На основании анализа файлов пациентов, сформированных в сетевой БД, обеспечивает возможность создания отчётов:</a:t>
            </a:r>
          </a:p>
          <a:p>
            <a:pPr>
              <a:buFont typeface="Wingdings" pitchFamily="2" charset="2"/>
              <a:buChar char="v"/>
            </a:pPr>
            <a:r>
              <a:rPr lang="ru-RU" sz="6000" dirty="0"/>
              <a:t>сравнения исследований;</a:t>
            </a:r>
          </a:p>
          <a:p>
            <a:pPr>
              <a:buFont typeface="Wingdings" pitchFamily="2" charset="2"/>
              <a:buChar char="v"/>
            </a:pPr>
            <a:r>
              <a:rPr lang="ru-RU" sz="6000" dirty="0"/>
              <a:t>динамического наблюдения;</a:t>
            </a:r>
          </a:p>
          <a:p>
            <a:pPr>
              <a:buFont typeface="Wingdings" pitchFamily="2" charset="2"/>
              <a:buChar char="v"/>
            </a:pPr>
            <a:r>
              <a:rPr lang="ru-RU" sz="6000" dirty="0"/>
              <a:t>регрессии параметров функции внешнего дыхания (ФВД) пациентов;</a:t>
            </a:r>
          </a:p>
          <a:p>
            <a:pPr>
              <a:buFont typeface="Wingdings" pitchFamily="2" charset="2"/>
              <a:buChar char="v"/>
            </a:pPr>
            <a:r>
              <a:rPr lang="ru-RU" sz="6000" dirty="0"/>
              <a:t>о работе кабинета функциональной диагностики.  </a:t>
            </a:r>
          </a:p>
          <a:p>
            <a:pPr>
              <a:buNone/>
            </a:pPr>
            <a:r>
              <a:rPr lang="ru-RU" sz="6000" dirty="0"/>
              <a:t>   Кроме того, комплекс обеспечивает сохранение отчетов, отправку по локальной сети и печать, в т.ч. в формате .</a:t>
            </a:r>
            <a:r>
              <a:rPr lang="en-US" sz="6000" dirty="0"/>
              <a:t>pdf</a:t>
            </a:r>
            <a:r>
              <a:rPr lang="ru-RU" sz="6000" dirty="0"/>
              <a:t>.</a:t>
            </a:r>
          </a:p>
          <a:p>
            <a:pPr>
              <a:buFontTx/>
              <a:buChar char="-"/>
            </a:pPr>
            <a:endParaRPr lang="ru-RU" sz="6000" dirty="0"/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  <p:pic>
        <p:nvPicPr>
          <p:cNvPr id="7" name="Рисунок 6" descr="Картинка для презентации удал. сбор и анализ спирограмм Ethernet стрелка слев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3933056"/>
            <a:ext cx="3709993" cy="2220715"/>
          </a:xfrm>
          <a:prstGeom prst="rect">
            <a:avLst/>
          </a:prstGeom>
        </p:spPr>
      </p:pic>
      <p:pic>
        <p:nvPicPr>
          <p:cNvPr id="8" name="Рисунок 7" descr="Картинка для презентации удал. сбор и анализ спирограмм - формирование отчетов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4364959"/>
            <a:ext cx="16002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60648"/>
            <a:ext cx="9108504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Состав комплекса:</a:t>
            </a:r>
            <a:endParaRPr lang="ru-RU" dirty="0"/>
          </a:p>
          <a:p>
            <a:pPr lvl="0" algn="just"/>
            <a:r>
              <a:rPr lang="ru-RU" sz="2200" dirty="0"/>
              <a:t>сервер;</a:t>
            </a:r>
          </a:p>
          <a:p>
            <a:pPr lvl="0" algn="just"/>
            <a:r>
              <a:rPr lang="ru-RU" sz="2200" dirty="0"/>
              <a:t>сетевая БД, установленная на сервере и предназначенная для хранения данных спирометрических измерений, выполненных на спирометрах МАС2 всех моделей;</a:t>
            </a:r>
          </a:p>
          <a:p>
            <a:pPr lvl="0" algn="just"/>
            <a:r>
              <a:rPr lang="ru-RU" sz="2200" dirty="0"/>
              <a:t>программное обеспечение «Универсальный сборщик данных со спирометров МАС2», инсталлированное на сервере и работающее в качестве сервиса;</a:t>
            </a:r>
          </a:p>
          <a:p>
            <a:pPr lvl="0" algn="just"/>
            <a:r>
              <a:rPr lang="ru-RU" sz="2200" dirty="0"/>
              <a:t>удалённые рабочие места врачей без спирометра с электронным ключом доступа; </a:t>
            </a:r>
          </a:p>
          <a:p>
            <a:pPr lvl="0" algn="just"/>
            <a:r>
              <a:rPr lang="ru-RU" sz="2200" dirty="0"/>
              <a:t>удалённые рабочие места врачей со спирометрами моделей МАС2-ПК, МАС2-ПКм, МАС2-БМ, в том числе с активированной опцией «ПК-режим»;</a:t>
            </a:r>
          </a:p>
          <a:p>
            <a:pPr lvl="0" algn="just"/>
            <a:r>
              <a:rPr lang="ru-RU" sz="2200" dirty="0"/>
              <a:t>удалённые автономные спирометры типов МАС2-С, МАС2-Б.</a:t>
            </a:r>
          </a:p>
          <a:p>
            <a:pPr>
              <a:buNone/>
            </a:pPr>
            <a:endParaRPr lang="ru-RU" sz="1600" dirty="0"/>
          </a:p>
        </p:txBody>
      </p:sp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атинка для презентации удал. сбор и анализ спирограм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595438"/>
            <a:ext cx="8186766" cy="4833826"/>
          </a:xfrm>
        </p:spPr>
      </p:pic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1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Схема комплекса: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42918"/>
            <a:ext cx="8784976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5721563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/>
              <a:t>Принцип работы:</a:t>
            </a:r>
          </a:p>
          <a:p>
            <a:pPr lvl="0" algn="just"/>
            <a:r>
              <a:rPr lang="ru-RU" sz="2800" dirty="0"/>
              <a:t>сервер:</a:t>
            </a:r>
          </a:p>
          <a:p>
            <a:pPr lvl="1" algn="just"/>
            <a:r>
              <a:rPr lang="ru-RU" sz="2400" dirty="0"/>
              <a:t>функционирует в режиме 24/7;</a:t>
            </a:r>
          </a:p>
          <a:p>
            <a:pPr lvl="1" algn="just"/>
            <a:r>
              <a:rPr lang="ru-RU" sz="2400" dirty="0"/>
              <a:t>обеспечивает функционирование сетевой БД;</a:t>
            </a:r>
          </a:p>
          <a:p>
            <a:pPr lvl="1" algn="just"/>
            <a:r>
              <a:rPr lang="ru-RU" sz="2400" dirty="0"/>
              <a:t>обеспечивает функционирование Сервиса «Универсальный сборщик данных со спирометров МАС2».</a:t>
            </a:r>
          </a:p>
          <a:p>
            <a:pPr lvl="0" algn="just"/>
            <a:r>
              <a:rPr lang="ru-RU" sz="2800" dirty="0"/>
              <a:t>сетевая СУБД: </a:t>
            </a:r>
          </a:p>
          <a:p>
            <a:pPr lvl="1" algn="just"/>
            <a:r>
              <a:rPr lang="ru-RU" sz="2400" dirty="0"/>
              <a:t>функционирует в режиме 24/7;</a:t>
            </a:r>
          </a:p>
          <a:p>
            <a:pPr lvl="1" algn="just"/>
            <a:r>
              <a:rPr lang="ru-RU" sz="2400" dirty="0"/>
              <a:t>обеспечивает хранение спирометрических измерений, выполненных на спирометрах МАС2 всех моделей;</a:t>
            </a:r>
          </a:p>
          <a:p>
            <a:pPr lvl="1" algn="just"/>
            <a:r>
              <a:rPr lang="ru-RU" sz="2400" dirty="0"/>
              <a:t>обеспечивает обработку запросов от удалённых рабочих мест врача;</a:t>
            </a:r>
          </a:p>
          <a:p>
            <a:pPr lvl="1" algn="just"/>
            <a:r>
              <a:rPr lang="ru-RU" sz="2400" dirty="0"/>
              <a:t>обеспечивает обработку запросов от Сервиса «Универсальный сборщик данных со спирометров МАС2».</a:t>
            </a:r>
          </a:p>
          <a:p>
            <a:pPr lvl="0" algn="just"/>
            <a:r>
              <a:rPr lang="ru-RU" sz="2800" dirty="0"/>
              <a:t>Сервис (программное обеспечение) «Универсальный сборщик данных со спирометров МАС2»:</a:t>
            </a:r>
          </a:p>
          <a:p>
            <a:pPr lvl="1" algn="just"/>
            <a:r>
              <a:rPr lang="ru-RU" sz="2400" dirty="0"/>
              <a:t>обеспечивает приём данных от спирометров моделей МАС2-С, МАС2-Б;</a:t>
            </a:r>
          </a:p>
          <a:p>
            <a:pPr lvl="1" algn="just"/>
            <a:r>
              <a:rPr lang="ru-RU" sz="2400" dirty="0"/>
              <a:t>обеспечивает передачу данных, принятых от спирометров моделей МАС2-С, МАС2-Б в сетевую БД.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1406" y="285728"/>
            <a:ext cx="8929750" cy="6572272"/>
          </a:xfrm>
        </p:spPr>
        <p:txBody>
          <a:bodyPr>
            <a:normAutofit fontScale="55000" lnSpcReduction="20000"/>
          </a:bodyPr>
          <a:lstStyle/>
          <a:p>
            <a:pPr lvl="0" algn="just"/>
            <a:r>
              <a:rPr lang="ru-RU" sz="3300" dirty="0"/>
              <a:t>удалённые рабочие места врачей без спирометра с электронным ключом доступа позволяют:</a:t>
            </a:r>
          </a:p>
          <a:p>
            <a:pPr lvl="1" algn="just"/>
            <a:r>
              <a:rPr lang="ru-RU" sz="2500" dirty="0"/>
              <a:t>просматривать спирометрические измерения из сетевой БД;</a:t>
            </a:r>
          </a:p>
          <a:p>
            <a:pPr lvl="1" algn="just"/>
            <a:r>
              <a:rPr lang="ru-RU" sz="2500" dirty="0"/>
              <a:t>анализировать данные из файлов пациентов с возможностью введения заключения врача и сохранения электронного эпикриза в сетевой БД;</a:t>
            </a:r>
          </a:p>
          <a:p>
            <a:pPr lvl="1" algn="just"/>
            <a:r>
              <a:rPr lang="ru-RU" sz="2500" dirty="0"/>
              <a:t>создавать отчёты сравнения исследований, динамического наблюдения и регрессии параметров ФВД пациентов;</a:t>
            </a:r>
          </a:p>
          <a:p>
            <a:pPr lvl="1" algn="just"/>
            <a:r>
              <a:rPr lang="ru-RU" sz="2500" dirty="0"/>
              <a:t>сохранять созданные отчёты с возможностью их отправки по локальной сети;</a:t>
            </a:r>
          </a:p>
          <a:p>
            <a:pPr lvl="1" algn="just"/>
            <a:r>
              <a:rPr lang="ru-RU" sz="2500" dirty="0"/>
              <a:t>печатать протоколы исследований ФВД, сгенерированные отчёты, в т.ч. в формате .</a:t>
            </a:r>
            <a:r>
              <a:rPr lang="en-US" sz="2500" dirty="0"/>
              <a:t>pdf</a:t>
            </a:r>
            <a:r>
              <a:rPr lang="ru-RU" sz="2500" dirty="0"/>
              <a:t>. </a:t>
            </a:r>
          </a:p>
          <a:p>
            <a:pPr lvl="0" algn="just"/>
            <a:r>
              <a:rPr lang="ru-RU" sz="3300" dirty="0"/>
              <a:t>удалённые рабочие места врачей со спирометрами моделей МАС2-ПК, МАС2-ПКм, МАС2-БМ – с активированной опцией «ПК-режим» позволяют:</a:t>
            </a:r>
          </a:p>
          <a:p>
            <a:pPr lvl="1" algn="just"/>
            <a:r>
              <a:rPr lang="ru-RU" sz="2500" dirty="0"/>
              <a:t>выполнять спирометрические обследования, в т.ч. с оценкой воздействия бронходилатационных и бронхопровокационных тестов;</a:t>
            </a:r>
          </a:p>
          <a:p>
            <a:pPr lvl="1" algn="just"/>
            <a:r>
              <a:rPr lang="ru-RU" sz="2500" dirty="0"/>
              <a:t>сохранять результаты спирометрических исследований в сетевой БД;</a:t>
            </a:r>
          </a:p>
          <a:p>
            <a:pPr lvl="1" algn="just"/>
            <a:r>
              <a:rPr lang="ru-RU" sz="2500" dirty="0"/>
              <a:t>просматривать спирометрические измерения из сетевой БД;</a:t>
            </a:r>
          </a:p>
          <a:p>
            <a:pPr lvl="1" algn="just"/>
            <a:r>
              <a:rPr lang="ru-RU" sz="2500" dirty="0"/>
              <a:t>анализировать данные из файлов пациентов с возможностью введения заключения врача и сохранения электронного эпикриза в сетевой БД;</a:t>
            </a:r>
          </a:p>
          <a:p>
            <a:pPr lvl="1" algn="just"/>
            <a:r>
              <a:rPr lang="ru-RU" sz="2500" dirty="0"/>
              <a:t>создавать отчёты сравнения исследований, динамического наблюдения и регрессии параметров ФВД пациентов;</a:t>
            </a:r>
          </a:p>
          <a:p>
            <a:pPr lvl="1" algn="just"/>
            <a:r>
              <a:rPr lang="ru-RU" sz="2500" dirty="0"/>
              <a:t>сохранять созданные отчёты с возможностью их отправки по локальной сети;</a:t>
            </a:r>
          </a:p>
          <a:p>
            <a:pPr lvl="1" algn="just"/>
            <a:r>
              <a:rPr lang="ru-RU" sz="2500" dirty="0"/>
              <a:t>печатать протоколы исследований ФВД, сгенерированные отчёты, в т.ч. в формате .</a:t>
            </a:r>
            <a:r>
              <a:rPr lang="en-US" sz="2500" dirty="0"/>
              <a:t>pdf</a:t>
            </a:r>
            <a:r>
              <a:rPr lang="ru-RU" sz="2500" dirty="0"/>
              <a:t>. </a:t>
            </a:r>
            <a:r>
              <a:rPr lang="ru-RU" sz="2800" dirty="0"/>
              <a:t> </a:t>
            </a:r>
          </a:p>
          <a:p>
            <a:pPr lvl="0" algn="just"/>
            <a:r>
              <a:rPr lang="ru-RU" sz="3300" dirty="0"/>
              <a:t>удалённые автономные спирометры типов МАС2-С, МАС2-Б, МАС2-БМ (без активированной опции «ПК-режим») обеспечивают:</a:t>
            </a:r>
          </a:p>
          <a:p>
            <a:pPr lvl="1" algn="just"/>
            <a:r>
              <a:rPr lang="ru-RU" sz="2500" dirty="0"/>
              <a:t>выполнение спирометрического тестирования, в т.ч. с оценкой воздействия медикаментозных тестов;</a:t>
            </a:r>
          </a:p>
          <a:p>
            <a:pPr lvl="1" algn="just"/>
            <a:r>
              <a:rPr lang="ru-RU" sz="2500" dirty="0"/>
              <a:t>сохранение результатов спирометрического тестирования в сетевой БД.</a:t>
            </a:r>
          </a:p>
        </p:txBody>
      </p:sp>
      <p:pic>
        <p:nvPicPr>
          <p:cNvPr id="4" name="Рисунок 3" descr="Лого со спирограммой.jpg">
            <a:extLst>
              <a:ext uri="{FF2B5EF4-FFF2-40B4-BE49-F238E27FC236}">
                <a16:creationId xmlns:a16="http://schemas.microsoft.com/office/drawing/2014/main" id="{208D6DC9-3C08-74F6-ECB7-C1B38A6FF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17" y="6032831"/>
            <a:ext cx="3769683" cy="82516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663</Words>
  <Application>Microsoft Office PowerPoint</Application>
  <PresentationFormat>Экран (4:3)</PresentationFormat>
  <Paragraphs>55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    Программный комплекс «Удалённый доступ, сбор и анализ спирограмм» - «МАС ЭКСПОРТ»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Программно-аппаратная опция «ПК-режим» для спирометра МАС2-БМ</dc:title>
  <dc:creator>manager</dc:creator>
  <cp:lastModifiedBy>Ruslan Led</cp:lastModifiedBy>
  <cp:revision>63</cp:revision>
  <cp:lastPrinted>2025-06-19T14:26:42Z</cp:lastPrinted>
  <dcterms:created xsi:type="dcterms:W3CDTF">2025-05-27T11:31:39Z</dcterms:created>
  <dcterms:modified xsi:type="dcterms:W3CDTF">2025-10-06T18:26:06Z</dcterms:modified>
</cp:coreProperties>
</file>