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gor Manichev" initials="IM" lastIdx="1" clrIdx="0">
    <p:extLst>
      <p:ext uri="{19B8F6BF-5375-455C-9EA6-DF929625EA0E}">
        <p15:presenceInfo xmlns:p15="http://schemas.microsoft.com/office/powerpoint/2012/main" userId="b8c10cc991f06ba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74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92" d="100"/>
          <a:sy n="92" d="100"/>
        </p:scale>
        <p:origin x="60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1E7E7-2BEB-465E-9900-16225DB298D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E1CF6F-414C-4B75-A614-27B1B1A88348}">
      <dgm:prSet/>
      <dgm:spPr/>
      <dgm:t>
        <a:bodyPr/>
        <a:lstStyle/>
        <a:p>
          <a:pPr rtl="0"/>
          <a:r>
            <a:rPr lang="ru-RU" dirty="0"/>
            <a:t>Благодарим за внимание!</a:t>
          </a:r>
        </a:p>
      </dgm:t>
    </dgm:pt>
    <dgm:pt modelId="{52B3C76C-8436-4F29-8CB5-54D6F01C532F}" type="parTrans" cxnId="{D9C9F61C-BC40-4D87-8045-31AA6229288E}">
      <dgm:prSet/>
      <dgm:spPr/>
      <dgm:t>
        <a:bodyPr/>
        <a:lstStyle/>
        <a:p>
          <a:endParaRPr lang="ru-RU"/>
        </a:p>
      </dgm:t>
    </dgm:pt>
    <dgm:pt modelId="{60E11DC4-750C-49C1-9913-238EE8A3C5A9}" type="sibTrans" cxnId="{D9C9F61C-BC40-4D87-8045-31AA6229288E}">
      <dgm:prSet/>
      <dgm:spPr/>
      <dgm:t>
        <a:bodyPr/>
        <a:lstStyle/>
        <a:p>
          <a:endParaRPr lang="ru-RU"/>
        </a:p>
      </dgm:t>
    </dgm:pt>
    <dgm:pt modelId="{62737089-2377-4512-9443-95169873050D}" type="pres">
      <dgm:prSet presAssocID="{C831E7E7-2BEB-465E-9900-16225DB298DF}" presName="cycle" presStyleCnt="0">
        <dgm:presLayoutVars>
          <dgm:dir/>
          <dgm:resizeHandles val="exact"/>
        </dgm:presLayoutVars>
      </dgm:prSet>
      <dgm:spPr/>
    </dgm:pt>
    <dgm:pt modelId="{66C7CD2A-1475-465F-BE1B-EBDB7EB83D2D}" type="pres">
      <dgm:prSet presAssocID="{20E1CF6F-414C-4B75-A614-27B1B1A88348}" presName="node" presStyleLbl="node1" presStyleIdx="0" presStyleCnt="1" custScaleX="387025" custScaleY="100045">
        <dgm:presLayoutVars>
          <dgm:bulletEnabled val="1"/>
        </dgm:presLayoutVars>
      </dgm:prSet>
      <dgm:spPr/>
    </dgm:pt>
  </dgm:ptLst>
  <dgm:cxnLst>
    <dgm:cxn modelId="{D9C9F61C-BC40-4D87-8045-31AA6229288E}" srcId="{C831E7E7-2BEB-465E-9900-16225DB298DF}" destId="{20E1CF6F-414C-4B75-A614-27B1B1A88348}" srcOrd="0" destOrd="0" parTransId="{52B3C76C-8436-4F29-8CB5-54D6F01C532F}" sibTransId="{60E11DC4-750C-49C1-9913-238EE8A3C5A9}"/>
    <dgm:cxn modelId="{6916C085-709E-4643-9327-03965579600E}" type="presOf" srcId="{20E1CF6F-414C-4B75-A614-27B1B1A88348}" destId="{66C7CD2A-1475-465F-BE1B-EBDB7EB83D2D}" srcOrd="0" destOrd="0" presId="urn:microsoft.com/office/officeart/2005/8/layout/cycle2"/>
    <dgm:cxn modelId="{2A9920C9-6B18-4F5B-9A19-8D42F4ED88FC}" type="presOf" srcId="{C831E7E7-2BEB-465E-9900-16225DB298DF}" destId="{62737089-2377-4512-9443-95169873050D}" srcOrd="0" destOrd="0" presId="urn:microsoft.com/office/officeart/2005/8/layout/cycle2"/>
    <dgm:cxn modelId="{35E9F305-D656-4C33-8934-4F19D0CC3A21}" type="presParOf" srcId="{62737089-2377-4512-9443-95169873050D}" destId="{66C7CD2A-1475-465F-BE1B-EBDB7EB83D2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7CD2A-1475-465F-BE1B-EBDB7EB83D2D}">
      <dsp:nvSpPr>
        <dsp:cNvPr id="0" name=""/>
        <dsp:cNvSpPr/>
      </dsp:nvSpPr>
      <dsp:spPr>
        <a:xfrm>
          <a:off x="71438" y="1"/>
          <a:ext cx="6072229" cy="15696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Благодарим за внимание!</a:t>
          </a:r>
        </a:p>
      </dsp:txBody>
      <dsp:txXfrm>
        <a:off x="960695" y="229872"/>
        <a:ext cx="4293715" cy="1109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178A3-4E84-46F0-9C43-76F96A98FEDC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D6E68-08AD-41AB-A1A8-36D453F4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D6E68-08AD-41AB-A1A8-36D453F4D1E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369FD0-9AEF-49AC-921F-90E28F8B0498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9C4B14-49BD-4CB6-AE0F-0962F08F1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elintelmed.com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2071702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>
                <a:solidFill>
                  <a:srgbClr val="0070C0"/>
                </a:solidFill>
              </a:rPr>
              <a:t>Программно-аппаратная опция «ПК-режим» для спирометра МАС2-БМ</a:t>
            </a:r>
          </a:p>
        </p:txBody>
      </p:sp>
      <p:pic>
        <p:nvPicPr>
          <p:cNvPr id="5" name="Рисунок 4" descr="МАС2-Б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224228"/>
            <a:ext cx="2482026" cy="1590671"/>
          </a:xfrm>
          <a:prstGeom prst="rect">
            <a:avLst/>
          </a:prstGeom>
        </p:spPr>
      </p:pic>
      <p:pic>
        <p:nvPicPr>
          <p:cNvPr id="6" name="Рисунок 5" descr="Значок E-healt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330945"/>
            <a:ext cx="1440160" cy="1257567"/>
          </a:xfrm>
          <a:prstGeom prst="rect">
            <a:avLst/>
          </a:prstGeom>
        </p:spPr>
      </p:pic>
      <p:pic>
        <p:nvPicPr>
          <p:cNvPr id="4" name="Рисунок 3" descr="Лого со спирограммой.jpg">
            <a:extLst>
              <a:ext uri="{FF2B5EF4-FFF2-40B4-BE49-F238E27FC236}">
                <a16:creationId xmlns:a16="http://schemas.microsoft.com/office/drawing/2014/main" id="{619CD43B-58AF-DA81-0E27-2A7E0E8A4C3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938" y="5229201"/>
            <a:ext cx="6828174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B239CD-B574-F668-95CE-9DE85D06E65C}"/>
              </a:ext>
            </a:extLst>
          </p:cNvPr>
          <p:cNvSpPr txBox="1"/>
          <p:nvPr/>
        </p:nvSpPr>
        <p:spPr>
          <a:xfrm>
            <a:off x="539552" y="3884855"/>
            <a:ext cx="82089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/>
              <a:t>Спирометры МАС2 разработаны в соответствии с российскими рекомендациями </a:t>
            </a:r>
          </a:p>
          <a:p>
            <a:pPr algn="ctr">
              <a:buNone/>
            </a:pPr>
            <a:r>
              <a:rPr lang="ru-RU" sz="2400" b="1" dirty="0"/>
              <a:t>«Спирометрия 2023» (ATS/ERS-2019</a:t>
            </a:r>
            <a:r>
              <a:rPr lang="en-US" sz="2400" b="1" dirty="0"/>
              <a:t>/2021</a:t>
            </a:r>
            <a:r>
              <a:rPr lang="ru-RU" sz="2400" b="1" dirty="0"/>
              <a:t>).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/>
              <a:t>		</a:t>
            </a:r>
          </a:p>
          <a:p>
            <a:pPr algn="just">
              <a:buNone/>
            </a:pPr>
            <a:r>
              <a:rPr lang="ru-RU" dirty="0"/>
              <a:t>		МАС2-БМ адаптирован для применения в общеврачебной практике, при проведении выездных профессиональных осмотров, в практике спортивной медицины и других применениях, где требуется следующие характеристики:</a:t>
            </a:r>
          </a:p>
          <a:p>
            <a:pPr algn="just"/>
            <a:r>
              <a:rPr lang="ru-RU" dirty="0"/>
              <a:t>автономность – возможность работы при отсутствии внешнего электропитания;</a:t>
            </a:r>
          </a:p>
          <a:p>
            <a:pPr algn="just"/>
            <a:r>
              <a:rPr lang="ru-RU" dirty="0"/>
              <a:t>мобильность - компактные размеры и вес прибора;</a:t>
            </a:r>
          </a:p>
          <a:p>
            <a:pPr algn="just"/>
            <a:r>
              <a:rPr lang="ru-RU" dirty="0"/>
              <a:t>информационная ёмкость – сохранение в энергонезависимой памяти данных всех исследований, выполненных на приборе с возможностью их последующей передачи в персональный компьютер (ПК);</a:t>
            </a:r>
          </a:p>
          <a:p>
            <a:pPr algn="just"/>
            <a:r>
              <a:rPr lang="ru-RU" dirty="0"/>
              <a:t>упрощённая сенсорная навигация с системой рекомендаций-подсказок на экране прибора для корректного выполнения спирометрического тестирования;</a:t>
            </a:r>
          </a:p>
          <a:p>
            <a:pPr algn="just"/>
            <a:r>
              <a:rPr lang="ru-RU" dirty="0"/>
              <a:t>стабильность метрологических характеристик прибора, в т.ч. при его работе вне условий клиники. </a:t>
            </a:r>
          </a:p>
          <a:p>
            <a:endParaRPr lang="ru-RU" dirty="0"/>
          </a:p>
        </p:txBody>
      </p:sp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6093297"/>
            <a:ext cx="3491880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7"/>
            <a:ext cx="8229600" cy="3857651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/>
              <a:t>          Для удобства и более комфортной работы в условиях стационара мы предлагаем программно-аппаратную </a:t>
            </a:r>
            <a:r>
              <a:rPr lang="ru-RU" sz="2800" b="1" dirty="0">
                <a:solidFill>
                  <a:srgbClr val="0070C0"/>
                </a:solidFill>
              </a:rPr>
              <a:t>опцию «ПК-режим»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dirty="0"/>
              <a:t>активируемую при нажатии сенсорной клавиши «ПК-режим» на экране прибора и позволяющую применять спирометр МАС2-БМ в качестве компьютерного спирометра с использованием всех возможностей ПО «ИнтелСпиро», инсталлированного на ПК.</a:t>
            </a:r>
          </a:p>
        </p:txBody>
      </p:sp>
      <p:pic>
        <p:nvPicPr>
          <p:cNvPr id="5" name="Рисунок 4" descr="ПК-режи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4115926"/>
            <a:ext cx="3658746" cy="2714620"/>
          </a:xfrm>
          <a:prstGeom prst="rect">
            <a:avLst/>
          </a:prstGeom>
        </p:spPr>
      </p:pic>
      <p:pic>
        <p:nvPicPr>
          <p:cNvPr id="3" name="Рисунок 2" descr="Лого со спирограммой.jpg">
            <a:extLst>
              <a:ext uri="{FF2B5EF4-FFF2-40B4-BE49-F238E27FC236}">
                <a16:creationId xmlns:a16="http://schemas.microsoft.com/office/drawing/2014/main" id="{102F1EC2-2D8A-717B-8B2E-51B33EBE2AD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-1363588" y="1363588"/>
            <a:ext cx="3491880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793001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800" dirty="0"/>
              <a:t>               </a:t>
            </a:r>
            <a:r>
              <a:rPr lang="ru-RU" sz="3800" b="1" dirty="0"/>
              <a:t>Основные характеристики спирометра МАС2-БМ в ПК-режиме:</a:t>
            </a:r>
          </a:p>
          <a:p>
            <a:pPr lvl="0" algn="just"/>
            <a:r>
              <a:rPr lang="ru-RU" dirty="0"/>
              <a:t>Использование стандартных клавиатуры и экрана ПК (ноутбука), а также подключённого к нему печатающего устройства;</a:t>
            </a:r>
          </a:p>
          <a:p>
            <a:pPr lvl="0" algn="just"/>
            <a:r>
              <a:rPr lang="ru-RU" dirty="0"/>
              <a:t>Количество исследований в архиве, в т.ч. файлов пациентов, ограничено лишь ёмкостью жёсткого диска ПК;</a:t>
            </a:r>
          </a:p>
          <a:p>
            <a:pPr lvl="0" algn="just"/>
            <a:r>
              <a:rPr lang="ru-RU" dirty="0"/>
              <a:t>Функция приема и хранения результатов спирометрических исследований в сетевой базе данных на удаленном сервере (доступно при заказе данной опции)</a:t>
            </a:r>
          </a:p>
          <a:p>
            <a:pPr lvl="0" algn="just"/>
            <a:r>
              <a:rPr lang="ru-RU" dirty="0"/>
              <a:t>Возможность подключения к информационной системе медучреждения (доступно при заказе данной опции); </a:t>
            </a:r>
          </a:p>
          <a:p>
            <a:pPr lvl="0" algn="just"/>
            <a:r>
              <a:rPr lang="ru-RU" dirty="0"/>
              <a:t>ПО анализа данных спирометрических исследований на подключенных к локальной сети (</a:t>
            </a:r>
            <a:r>
              <a:rPr lang="en-US" dirty="0"/>
              <a:t>LAN</a:t>
            </a:r>
            <a:r>
              <a:rPr lang="ru-RU" dirty="0"/>
              <a:t>) компьютерах (доступно при заказе данной опции), включая:</a:t>
            </a:r>
          </a:p>
          <a:p>
            <a:pPr lvl="0" algn="just"/>
            <a:r>
              <a:rPr lang="ru-RU" dirty="0"/>
              <a:t>Поиск и просмотр всех протоколов спирометрических исследований;</a:t>
            </a:r>
          </a:p>
          <a:p>
            <a:pPr lvl="0" algn="just"/>
            <a:r>
              <a:rPr lang="ru-RU" dirty="0"/>
              <a:t>Интерпретация протоколов исследований по принципу «с одного взгляда»;</a:t>
            </a:r>
          </a:p>
          <a:p>
            <a:pPr lvl="0" algn="just"/>
            <a:r>
              <a:rPr lang="ru-RU" dirty="0"/>
              <a:t>Формирование протоколов сравнения, динамического наблюдения и регрессии;</a:t>
            </a:r>
          </a:p>
          <a:p>
            <a:pPr lvl="0" algn="just"/>
            <a:r>
              <a:rPr lang="ru-RU" dirty="0"/>
              <a:t>Внесение в протокол пациента заключения врача;</a:t>
            </a:r>
          </a:p>
          <a:p>
            <a:pPr lvl="0" algn="just"/>
            <a:r>
              <a:rPr lang="ru-RU" dirty="0"/>
              <a:t>Функции статистической обработки данных спирометрии «ХОБЛ-монитор» и «Детский монитор»</a:t>
            </a:r>
          </a:p>
          <a:p>
            <a:pPr lvl="0" algn="just"/>
            <a:r>
              <a:rPr lang="ru-RU" dirty="0"/>
              <a:t>Выделение групп пациентов с нормальной ФВД, риском нарушения ФВД, нарушением ФВД;</a:t>
            </a:r>
          </a:p>
          <a:p>
            <a:pPr lvl="0" algn="just"/>
            <a:r>
              <a:rPr lang="ru-RU" dirty="0"/>
              <a:t>Вывод протоколов спирометрических исследований на принтер или в файл; </a:t>
            </a:r>
          </a:p>
          <a:p>
            <a:endParaRPr lang="ru-RU" dirty="0"/>
          </a:p>
        </p:txBody>
      </p:sp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6093297"/>
            <a:ext cx="3491880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721563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dirty="0"/>
              <a:t>Оценка и автоматическая интерпретация ранее выполненного исследования из архива прибора с использованием любой системы должных величин из доступных на спирометре - не менее 4 для взрослых и 5 для детей, включая </a:t>
            </a:r>
            <a:r>
              <a:rPr lang="en-US" dirty="0"/>
              <a:t>GLI</a:t>
            </a:r>
            <a:r>
              <a:rPr lang="ru-RU" dirty="0"/>
              <a:t>-2012/2021 – функция калькулятора -пересчёта между доступными стандартами; </a:t>
            </a:r>
          </a:p>
          <a:p>
            <a:pPr lvl="0" algn="just"/>
            <a:r>
              <a:rPr lang="ru-RU" dirty="0"/>
              <a:t>Динамическое наблюдение при рутинной спирометрии у взрослых с формированием досье респираторных рисков по хронической обструктивной болезни лёгких – ХОБЛ-монитор;</a:t>
            </a:r>
          </a:p>
          <a:p>
            <a:pPr lvl="0" algn="just"/>
            <a:r>
              <a:rPr lang="ru-RU" dirty="0"/>
              <a:t>Динамическое наблюдение при рутинной спирометрии у детей с формированием досье респираторных рисков физического развития – «Детский монитор»;</a:t>
            </a:r>
          </a:p>
          <a:p>
            <a:pPr lvl="0" algn="just"/>
            <a:r>
              <a:rPr lang="ru-RU" dirty="0"/>
              <a:t>Представление данных ФВД при исследовании с использованием системы должных величин </a:t>
            </a:r>
            <a:r>
              <a:rPr lang="en-US" dirty="0"/>
              <a:t>GLI</a:t>
            </a:r>
            <a:r>
              <a:rPr lang="ru-RU" dirty="0"/>
              <a:t>-2012/2021 в наглядном графическом виде с цветовой индикацией границ зон, указанием </a:t>
            </a:r>
            <a:r>
              <a:rPr lang="en-US" dirty="0"/>
              <a:t>Z</a:t>
            </a:r>
            <a:r>
              <a:rPr lang="ru-RU" dirty="0"/>
              <a:t>-</a:t>
            </a:r>
            <a:r>
              <a:rPr lang="en-US" dirty="0"/>
              <a:t>score</a:t>
            </a:r>
            <a:r>
              <a:rPr lang="ru-RU" dirty="0"/>
              <a:t> и </a:t>
            </a:r>
            <a:r>
              <a:rPr lang="en-US" dirty="0"/>
              <a:t>LLN</a:t>
            </a:r>
            <a:r>
              <a:rPr lang="ru-RU" dirty="0"/>
              <a:t> для их интерпретации по принципу «с одного взгляда», без анализа числовых данных и графиков;</a:t>
            </a:r>
          </a:p>
          <a:p>
            <a:pPr lvl="0" algn="just"/>
            <a:r>
              <a:rPr lang="ru-RU" dirty="0"/>
              <a:t>Формирование электронного эпикриза (заключения врача) по функции дыхания с сохранением в архиве спирометра;</a:t>
            </a:r>
          </a:p>
          <a:p>
            <a:pPr lvl="0" algn="just"/>
            <a:r>
              <a:rPr lang="ru-RU" dirty="0"/>
              <a:t>Сохранение в архиве спирометра вида воздействия при </a:t>
            </a:r>
            <a:r>
              <a:rPr lang="ru-RU" dirty="0" err="1"/>
              <a:t>бронходилатационной</a:t>
            </a:r>
            <a:r>
              <a:rPr lang="ru-RU" dirty="0"/>
              <a:t> фармакологической пробе;</a:t>
            </a:r>
          </a:p>
          <a:p>
            <a:pPr lvl="0" algn="just"/>
            <a:r>
              <a:rPr lang="ru-RU" dirty="0"/>
              <a:t>Автоматический контроль качества тестов с определением показателей воспроизводимости, начала теста, окончания теста в соответствии с рекомендациями ATS/</a:t>
            </a:r>
            <a:r>
              <a:rPr lang="en-US" dirty="0"/>
              <a:t>ERS</a:t>
            </a:r>
            <a:r>
              <a:rPr lang="ru-RU" dirty="0"/>
              <a:t>-2019; </a:t>
            </a:r>
          </a:p>
          <a:p>
            <a:endParaRPr lang="ru-RU" dirty="0"/>
          </a:p>
        </p:txBody>
      </p:sp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6093297"/>
            <a:ext cx="3491880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9"/>
            <a:ext cx="8229600" cy="5500725"/>
          </a:xfrm>
        </p:spPr>
        <p:txBody>
          <a:bodyPr>
            <a:noAutofit/>
          </a:bodyPr>
          <a:lstStyle/>
          <a:p>
            <a:pPr lvl="0" algn="just"/>
            <a:r>
              <a:rPr lang="ru-RU" sz="1800" dirty="0"/>
              <a:t>Автоматическая оценка качества манёвров ОФВ1 и ФЖЕЛ в соответствии с уровнями достоверности </a:t>
            </a:r>
            <a:r>
              <a:rPr lang="en-US" sz="1800" dirty="0"/>
              <a:t>A</a:t>
            </a:r>
            <a:r>
              <a:rPr lang="ru-RU" sz="1800" dirty="0"/>
              <a:t>, </a:t>
            </a:r>
            <a:r>
              <a:rPr lang="en-US" sz="1800" dirty="0"/>
              <a:t>B</a:t>
            </a:r>
            <a:r>
              <a:rPr lang="ru-RU" sz="1800" dirty="0"/>
              <a:t>, </a:t>
            </a:r>
            <a:r>
              <a:rPr lang="en-US" sz="1800" dirty="0"/>
              <a:t>C</a:t>
            </a:r>
            <a:r>
              <a:rPr lang="ru-RU" sz="1800" dirty="0"/>
              <a:t>, </a:t>
            </a:r>
            <a:r>
              <a:rPr lang="en-US" sz="1800" dirty="0"/>
              <a:t>D</a:t>
            </a:r>
            <a:r>
              <a:rPr lang="ru-RU" sz="1800" dirty="0"/>
              <a:t>, </a:t>
            </a:r>
            <a:r>
              <a:rPr lang="en-US" sz="1800" dirty="0"/>
              <a:t>E</a:t>
            </a:r>
            <a:r>
              <a:rPr lang="ru-RU" sz="1800" dirty="0"/>
              <a:t>, </a:t>
            </a:r>
            <a:r>
              <a:rPr lang="en-US" sz="1800" dirty="0"/>
              <a:t>F</a:t>
            </a:r>
            <a:r>
              <a:rPr lang="ru-RU" sz="1800" dirty="0"/>
              <a:t> согласно ATS/</a:t>
            </a:r>
            <a:r>
              <a:rPr lang="en-US" sz="1800" dirty="0"/>
              <a:t>ERS</a:t>
            </a:r>
            <a:r>
              <a:rPr lang="ru-RU" sz="1800" dirty="0"/>
              <a:t>-2019;</a:t>
            </a:r>
          </a:p>
          <a:p>
            <a:pPr lvl="0" algn="just"/>
            <a:r>
              <a:rPr lang="ru-RU" sz="1800" dirty="0"/>
              <a:t>Возможность проведения не менее 8 попыток в манёврах ЖЕЛ и ФЖЕЛ для каждого исследования ФВД пациента с сохранением их в электронном архиве спирометра;</a:t>
            </a:r>
          </a:p>
          <a:p>
            <a:pPr lvl="0" algn="just"/>
            <a:r>
              <a:rPr lang="ru-RU" sz="1800" dirty="0"/>
              <a:t>Выбор лучшей попытки из всех выполненных манёвров ФЖЕЛ в ручном режиме и не менее 2 критериев выбора в автоматическом режиме; </a:t>
            </a:r>
          </a:p>
          <a:p>
            <a:pPr lvl="0" algn="just"/>
            <a:r>
              <a:rPr lang="ru-RU" sz="1800" dirty="0"/>
              <a:t>Возможность использования по выбору исследователя системы автоматического контроля качества тестов в соответствии с рекомендациями ATS/</a:t>
            </a:r>
            <a:r>
              <a:rPr lang="en-US" sz="1800" dirty="0"/>
              <a:t>ERS</a:t>
            </a:r>
            <a:r>
              <a:rPr lang="ru-RU" sz="1800" dirty="0"/>
              <a:t>-2005, </a:t>
            </a:r>
            <a:r>
              <a:rPr lang="en-US" sz="1800" dirty="0"/>
              <a:t>ATS</a:t>
            </a:r>
            <a:r>
              <a:rPr lang="ru-RU" sz="1800" dirty="0"/>
              <a:t>-1994;</a:t>
            </a:r>
          </a:p>
          <a:p>
            <a:pPr lvl="0" algn="just"/>
            <a:r>
              <a:rPr lang="ru-RU" sz="1800" dirty="0"/>
              <a:t>Включение в итоговый протокол исследования лучших значений ЖЕЛ, </a:t>
            </a:r>
            <a:r>
              <a:rPr lang="en-US" sz="1800" dirty="0"/>
              <a:t>IC</a:t>
            </a:r>
            <a:r>
              <a:rPr lang="ru-RU" sz="1800" dirty="0"/>
              <a:t>, ФЖЕЛ, </a:t>
            </a:r>
            <a:r>
              <a:rPr lang="en-US" sz="1800" dirty="0"/>
              <a:t>FET</a:t>
            </a:r>
            <a:r>
              <a:rPr lang="ru-RU" sz="1800" dirty="0"/>
              <a:t>, ОФВ1, ОФВ1/ФЖЕЛ, ОФВ1/ЖЕЛ, ПОСвыд, СОС25-75, </a:t>
            </a:r>
            <a:r>
              <a:rPr lang="en-US" sz="1800" dirty="0"/>
              <a:t>FIVC</a:t>
            </a:r>
            <a:r>
              <a:rPr lang="ru-RU" sz="1800" dirty="0"/>
              <a:t> из всего набора выполненных манёвров; </a:t>
            </a:r>
          </a:p>
          <a:p>
            <a:pPr lvl="0" algn="just"/>
            <a:r>
              <a:rPr lang="ru-RU" sz="1800" dirty="0"/>
              <a:t>Цветовая индикация границ норм на экране при выполнении манёвра ФЖЕЛ;</a:t>
            </a:r>
          </a:p>
          <a:p>
            <a:pPr lvl="0" algn="just"/>
            <a:r>
              <a:rPr lang="ru-RU" sz="1800" dirty="0"/>
              <a:t>Электронные вопросники АСТ и САТ с интерпретацией и включением их данных в итоговый протокол исследования ФВД;</a:t>
            </a:r>
          </a:p>
          <a:p>
            <a:pPr lvl="0" algn="just"/>
            <a:r>
              <a:rPr lang="ru-RU" sz="1800" dirty="0"/>
              <a:t>Анимационное тестирование (не менее двух сюжетов).</a:t>
            </a:r>
          </a:p>
        </p:txBody>
      </p:sp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6143645"/>
            <a:ext cx="3491880" cy="7143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2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Профосмотр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Опция «Профосмотр» предназначена для проведения профосмотров, обеспечивает проведение полного объема спирометрических исследований за 1-2 минуты с сохранением их точности и достоверности, тем самым в несколько раз увеличивая количество проведенных обследований за смену.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Астма-монитор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Опция «Астма-монитор» предназначена для суточного мониторирования  ПОСвыд 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PEF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) и ОФВ1(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FEV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1) пациентов.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Пульсоксиметрия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Обеспечивает возможность записи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SpO</a:t>
                      </a:r>
                      <a:r>
                        <a:rPr lang="ru-RU" sz="1400" baseline="-25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и ЧП при выполнении рутинных спирометрических тестов.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Опция удаленного сбора и анализа спирограмм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Включает ПО «ИнтелСпиро – удалённое рабочее место врача», состоящее из серверной части, работающей с единой базой данных, и клиентской части – рабочего места врача.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dirty="0">
                <a:solidFill>
                  <a:srgbClr val="256743"/>
                </a:solidFill>
              </a:rPr>
              <a:t>Дополнительные опции спирометра МАС2-БМ:</a:t>
            </a:r>
            <a:br>
              <a:rPr lang="ru-RU" dirty="0"/>
            </a:br>
            <a:endParaRPr lang="ru-RU" dirty="0"/>
          </a:p>
        </p:txBody>
      </p:sp>
      <p:pic>
        <p:nvPicPr>
          <p:cNvPr id="7" name="Рисунок 6" descr="Лого со спирограм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6093297"/>
            <a:ext cx="3491880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571604" y="1785926"/>
          <a:ext cx="6215106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Лого со спирограммой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808950" y="6021288"/>
            <a:ext cx="3335049" cy="8367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488" y="3857629"/>
            <a:ext cx="364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Сайт: </a:t>
            </a:r>
            <a:r>
              <a:rPr lang="en-US" dirty="0">
                <a:hlinkClick r:id="rId8"/>
              </a:rPr>
              <a:t>https://belintelmed.com</a:t>
            </a:r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4286256"/>
            <a:ext cx="450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Тел.: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+7 999 333 26 10;  +375 44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516-61-80 </a:t>
            </a:r>
            <a:r>
              <a:rPr lang="ru-RU" dirty="0"/>
              <a:t> </a:t>
            </a:r>
          </a:p>
        </p:txBody>
      </p:sp>
      <p:pic>
        <p:nvPicPr>
          <p:cNvPr id="8" name="Рисунок 7"/>
          <p:cNvPicPr/>
          <p:nvPr/>
        </p:nvPicPr>
        <p:blipFill>
          <a:blip r:embed="rId9" cstate="print"/>
          <a:srcRect r="94804" b="35635"/>
          <a:stretch>
            <a:fillRect/>
          </a:stretch>
        </p:blipFill>
        <p:spPr bwMode="auto">
          <a:xfrm>
            <a:off x="6572264" y="4357694"/>
            <a:ext cx="504825" cy="2095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842</Words>
  <Application>Microsoft Office PowerPoint</Application>
  <PresentationFormat>Экран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    Программно-аппаратная опция «ПК-режим» для спирометра МАС2-БМ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Дополнительные опции спирометра МАС2-БМ: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Программно-аппаратная опция «ПК-режим» для спирометра МАС2-БМ</dc:title>
  <dc:creator>manager</dc:creator>
  <cp:lastModifiedBy>Ruslan Led</cp:lastModifiedBy>
  <cp:revision>32</cp:revision>
  <dcterms:created xsi:type="dcterms:W3CDTF">2025-05-27T11:31:39Z</dcterms:created>
  <dcterms:modified xsi:type="dcterms:W3CDTF">2025-10-06T18:23:22Z</dcterms:modified>
</cp:coreProperties>
</file>